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455" r:id="rId2"/>
    <p:sldId id="266" r:id="rId3"/>
    <p:sldId id="456" r:id="rId4"/>
    <p:sldId id="457" r:id="rId5"/>
    <p:sldId id="539" r:id="rId6"/>
    <p:sldId id="540" r:id="rId7"/>
    <p:sldId id="541" r:id="rId8"/>
    <p:sldId id="542" r:id="rId9"/>
    <p:sldId id="543" r:id="rId10"/>
    <p:sldId id="544" r:id="rId11"/>
    <p:sldId id="545" r:id="rId12"/>
    <p:sldId id="546"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519" autoAdjust="0"/>
  </p:normalViewPr>
  <p:slideViewPr>
    <p:cSldViewPr snapToGrid="0">
      <p:cViewPr varScale="1">
        <p:scale>
          <a:sx n="73" d="100"/>
          <a:sy n="73" d="100"/>
        </p:scale>
        <p:origin x="10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6E22D-2E16-45FE-B365-6E2FE1BD5FFB}" type="datetimeFigureOut">
              <a:rPr lang="es-CO" smtClean="0"/>
              <a:t>24/07/2022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9B186-E183-4E88-A5BB-36E998011FD9}" type="slidenum">
              <a:rPr lang="es-CO" smtClean="0"/>
              <a:t>‹Nº›</a:t>
            </a:fld>
            <a:endParaRPr lang="es-CO"/>
          </a:p>
        </p:txBody>
      </p:sp>
    </p:spTree>
    <p:extLst>
      <p:ext uri="{BB962C8B-B14F-4D97-AF65-F5344CB8AC3E}">
        <p14:creationId xmlns:p14="http://schemas.microsoft.com/office/powerpoint/2010/main" val="3690781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23155e388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23155e38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3155e388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3155e388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F7EB0-67F5-4594-94E4-996169AB7BC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E754508-45DA-481F-9E41-E6D7B2FA54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6142213-7577-4E38-97C1-14AB6769B177}"/>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6C7DEBDF-3EF7-4E05-8F36-F7AF5BC3F2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4DF9F03-4DEC-40A2-9E1D-D99995118CAF}"/>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2247900086"/>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E0ADD5-93FE-40C1-8C13-0B9565A83DA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6881E52-543F-40DD-8A0A-24C4523907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9B0DD0D-051D-4804-A575-D21A0E6C729C}"/>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DFF34DD4-371A-4638-AA5B-32415E31DE5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C0A86F6-F49C-4EDB-BE69-A510E7971AEE}"/>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1722605207"/>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6C89C48-A871-4638-8118-6021FE2286D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0D2D5CFE-295F-49BC-B4B8-409463F946C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E992F6-0F60-4A40-A3C4-4692987A7B97}"/>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7411D360-63CD-43DE-8610-61003AF6DF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B50547F-ABAC-4B32-AC9F-D2DECE9CA39F}"/>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1627585630"/>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3" type="tx">
  <p:cSld name="Título 3">
    <p:bg>
      <p:bgPr>
        <a:solidFill>
          <a:srgbClr val="FFE5F9"/>
        </a:solidFill>
        <a:effectLst/>
      </p:bgPr>
    </p:bg>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1" y="0"/>
            <a:ext cx="12192004" cy="6857987"/>
          </a:xfrm>
          <a:prstGeom prst="rect">
            <a:avLst/>
          </a:prstGeom>
          <a:noFill/>
          <a:ln>
            <a:noFill/>
          </a:ln>
        </p:spPr>
      </p:pic>
      <p:sp>
        <p:nvSpPr>
          <p:cNvPr id="18" name="Google Shape;18;p4"/>
          <p:cNvSpPr/>
          <p:nvPr/>
        </p:nvSpPr>
        <p:spPr>
          <a:xfrm rot="2175354">
            <a:off x="5525535" y="2486584"/>
            <a:ext cx="7793808" cy="4708029"/>
          </a:xfrm>
          <a:prstGeom prst="roundRect">
            <a:avLst>
              <a:gd name="adj" fmla="val 50000"/>
            </a:avLst>
          </a:prstGeom>
          <a:solidFill>
            <a:srgbClr val="4A00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 name="Google Shape;19;p4"/>
          <p:cNvPicPr preferRelativeResize="0"/>
          <p:nvPr/>
        </p:nvPicPr>
        <p:blipFill>
          <a:blip r:embed="rId3">
            <a:alphaModFix/>
          </a:blip>
          <a:stretch>
            <a:fillRect/>
          </a:stretch>
        </p:blipFill>
        <p:spPr>
          <a:xfrm>
            <a:off x="5287" y="-423533"/>
            <a:ext cx="12181429" cy="6858001"/>
          </a:xfrm>
          <a:prstGeom prst="rect">
            <a:avLst/>
          </a:prstGeom>
          <a:noFill/>
          <a:ln>
            <a:noFill/>
          </a:ln>
        </p:spPr>
      </p:pic>
    </p:spTree>
    <p:extLst>
      <p:ext uri="{BB962C8B-B14F-4D97-AF65-F5344CB8AC3E}">
        <p14:creationId xmlns:p14="http://schemas.microsoft.com/office/powerpoint/2010/main" val="193667395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115024-4D33-418B-89C6-E7F8EDF8591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2DBF463-4E16-4745-9248-A41CCFA37BF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5FF197A-281C-44A1-BFF4-53502C26267A}"/>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9007798F-3130-410C-A254-918CCA3D53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EFC17D4-7FE7-4C14-8171-894EB620F535}"/>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754513839"/>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65555-99B7-40C9-A271-D8BD8814D8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62E7405-2F0C-4550-8256-2BA601D52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3B91E66-30C8-46CA-9BF4-A7D2B4C39328}"/>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5F56C33F-211D-4EA4-ADCA-592D897647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DA80829-3915-42BD-ADA9-6E0E44FA761B}"/>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371431875"/>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489A8-13FC-495C-B50F-48FA4166CEE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70334ED-242C-4D2C-9669-647D9E59B29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ECAC931-F8D4-4AEF-8369-899F35C7EAD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9D90997-804F-40B4-98E6-F88E2CABF5F3}"/>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6" name="Marcador de pie de página 5">
            <a:extLst>
              <a:ext uri="{FF2B5EF4-FFF2-40B4-BE49-F238E27FC236}">
                <a16:creationId xmlns:a16="http://schemas.microsoft.com/office/drawing/2014/main" id="{4274EA87-4871-4229-B694-34D98BB6198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C3BC84-A1F3-420B-9FE2-60C684B7D6B3}"/>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3631183987"/>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6E896-9359-4300-9BC9-E847A78E687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C4797F3-CE2D-4462-85D4-3D6F210FDB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3852D3E-839A-4916-8C52-AE13BAD1B7F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81D2DD3-53EB-4082-A1F0-D361FDEBFC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70A9BCC-95A5-431B-8FAE-A39E84BD799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195EF52-EC7E-4A3B-A2E1-8A7AEE9EAC06}"/>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8" name="Marcador de pie de página 7">
            <a:extLst>
              <a:ext uri="{FF2B5EF4-FFF2-40B4-BE49-F238E27FC236}">
                <a16:creationId xmlns:a16="http://schemas.microsoft.com/office/drawing/2014/main" id="{2BAD4998-E961-446D-9653-129954E9DB0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D3E4381-B771-40A6-8376-015AEB66D70F}"/>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222436358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C23F9-D6F3-4D50-AE5B-337AEF4DC7A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950733F-7051-4251-BD4E-568AD5295FD6}"/>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4" name="Marcador de pie de página 3">
            <a:extLst>
              <a:ext uri="{FF2B5EF4-FFF2-40B4-BE49-F238E27FC236}">
                <a16:creationId xmlns:a16="http://schemas.microsoft.com/office/drawing/2014/main" id="{B157BFF9-5A34-4E0F-A5D8-1D9BEFBE4B5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84B2AD8-59D7-4732-90C8-24691EADE65C}"/>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4177039294"/>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DA458B-E00E-4D80-9A76-A1D96CDA2D24}"/>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3" name="Marcador de pie de página 2">
            <a:extLst>
              <a:ext uri="{FF2B5EF4-FFF2-40B4-BE49-F238E27FC236}">
                <a16:creationId xmlns:a16="http://schemas.microsoft.com/office/drawing/2014/main" id="{0FBB4A66-B3E5-4400-BF46-495E011E561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B999FB9F-D45B-43C5-8921-63A370BC796F}"/>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237422596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F0421-3DB8-487F-A420-B3556FCB051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ACEB6F79-B51E-4B3A-BCD0-B1FAC6F4F2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CF7ECE77-5162-4134-BA4E-FDBC93478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F186E9F-E2AF-451B-9B0A-03F6884DA6C9}"/>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6" name="Marcador de pie de página 5">
            <a:extLst>
              <a:ext uri="{FF2B5EF4-FFF2-40B4-BE49-F238E27FC236}">
                <a16:creationId xmlns:a16="http://schemas.microsoft.com/office/drawing/2014/main" id="{C70AC05B-2E37-47DB-8673-C5375E95CD3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2674352-EE01-4F6C-88C2-808925313320}"/>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320004504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20F2A-4F64-4A50-80C2-0663279F917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35E4E5B-5780-467B-8ED3-F833E5D478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2A167DA5-1BEE-4071-8B40-7BCCEC0F8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9BFE14-04CF-4E4F-BE89-07C8025C4AA4}"/>
              </a:ext>
            </a:extLst>
          </p:cNvPr>
          <p:cNvSpPr>
            <a:spLocks noGrp="1"/>
          </p:cNvSpPr>
          <p:nvPr>
            <p:ph type="dt" sz="half" idx="10"/>
          </p:nvPr>
        </p:nvSpPr>
        <p:spPr/>
        <p:txBody>
          <a:bodyPr/>
          <a:lstStyle/>
          <a:p>
            <a:fld id="{9F4EF76B-9A14-47B5-A083-5D25CAE4459E}" type="datetimeFigureOut">
              <a:rPr lang="es-CO" smtClean="0"/>
              <a:t>24/07/2022</a:t>
            </a:fld>
            <a:endParaRPr lang="es-CO"/>
          </a:p>
        </p:txBody>
      </p:sp>
      <p:sp>
        <p:nvSpPr>
          <p:cNvPr id="6" name="Marcador de pie de página 5">
            <a:extLst>
              <a:ext uri="{FF2B5EF4-FFF2-40B4-BE49-F238E27FC236}">
                <a16:creationId xmlns:a16="http://schemas.microsoft.com/office/drawing/2014/main" id="{42BE492E-F189-43A3-BC55-9E4A75DD2DF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A3E13B1-ACA0-4841-8067-0F3A82DC0238}"/>
              </a:ext>
            </a:extLst>
          </p:cNvPr>
          <p:cNvSpPr>
            <a:spLocks noGrp="1"/>
          </p:cNvSpPr>
          <p:nvPr>
            <p:ph type="sldNum" sz="quarter" idx="12"/>
          </p:nvPr>
        </p:nvSpPr>
        <p:spPr/>
        <p:txBody>
          <a:bodyPr/>
          <a:lstStyle/>
          <a:p>
            <a:fld id="{318CF2CF-2EE7-47E6-A008-607FAEC3CB1C}" type="slidenum">
              <a:rPr lang="es-CO" smtClean="0"/>
              <a:t>‹Nº›</a:t>
            </a:fld>
            <a:endParaRPr lang="es-CO"/>
          </a:p>
        </p:txBody>
      </p:sp>
    </p:spTree>
    <p:extLst>
      <p:ext uri="{BB962C8B-B14F-4D97-AF65-F5344CB8AC3E}">
        <p14:creationId xmlns:p14="http://schemas.microsoft.com/office/powerpoint/2010/main" val="2982931827"/>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28018A-4977-4686-991B-CE10D1476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904B270-E68E-42AD-9DE3-327427B73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ED7A6EC-5AC3-4126-8389-462847675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EF76B-9A14-47B5-A083-5D25CAE4459E}" type="datetimeFigureOut">
              <a:rPr lang="es-CO" smtClean="0"/>
              <a:t>24/07/2022</a:t>
            </a:fld>
            <a:endParaRPr lang="es-CO"/>
          </a:p>
        </p:txBody>
      </p:sp>
      <p:sp>
        <p:nvSpPr>
          <p:cNvPr id="5" name="Marcador de pie de página 4">
            <a:extLst>
              <a:ext uri="{FF2B5EF4-FFF2-40B4-BE49-F238E27FC236}">
                <a16:creationId xmlns:a16="http://schemas.microsoft.com/office/drawing/2014/main" id="{3E8C9AEB-ECC0-4C04-BC03-349D204DFA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CDABB46E-A3D8-47B4-85A6-334B4C59C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CF2CF-2EE7-47E6-A008-607FAEC3CB1C}" type="slidenum">
              <a:rPr lang="es-CO" smtClean="0"/>
              <a:t>‹Nº›</a:t>
            </a:fld>
            <a:endParaRPr lang="es-CO"/>
          </a:p>
        </p:txBody>
      </p:sp>
    </p:spTree>
    <p:extLst>
      <p:ext uri="{BB962C8B-B14F-4D97-AF65-F5344CB8AC3E}">
        <p14:creationId xmlns:p14="http://schemas.microsoft.com/office/powerpoint/2010/main" val="2855705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5"/>
          <p:cNvSpPr/>
          <p:nvPr/>
        </p:nvSpPr>
        <p:spPr>
          <a:xfrm>
            <a:off x="1452933" y="2019633"/>
            <a:ext cx="4954800" cy="3632400"/>
          </a:xfrm>
          <a:prstGeom prst="roundRect">
            <a:avLst>
              <a:gd name="adj" fmla="val 16801"/>
            </a:avLst>
          </a:prstGeom>
          <a:noFill/>
          <a:ln w="19050" cap="flat" cmpd="sng">
            <a:solidFill>
              <a:srgbClr val="FF00BE"/>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4" name="Google Shape;54;p15"/>
          <p:cNvPicPr preferRelativeResize="0"/>
          <p:nvPr/>
        </p:nvPicPr>
        <p:blipFill rotWithShape="1">
          <a:blip r:embed="rId3">
            <a:alphaModFix/>
          </a:blip>
          <a:srcRect b="12103"/>
          <a:stretch/>
        </p:blipFill>
        <p:spPr>
          <a:xfrm>
            <a:off x="1452933" y="1115017"/>
            <a:ext cx="5100100" cy="4482700"/>
          </a:xfrm>
          <a:prstGeom prst="rect">
            <a:avLst/>
          </a:prstGeom>
          <a:noFill/>
          <a:ln>
            <a:noFill/>
          </a:ln>
        </p:spPr>
      </p:pic>
      <p:sp>
        <p:nvSpPr>
          <p:cNvPr id="55" name="Google Shape;55;p15"/>
          <p:cNvSpPr txBox="1"/>
          <p:nvPr/>
        </p:nvSpPr>
        <p:spPr>
          <a:xfrm>
            <a:off x="6901567" y="3356367"/>
            <a:ext cx="4088651" cy="1477287"/>
          </a:xfrm>
          <a:prstGeom prst="rect">
            <a:avLst/>
          </a:prstGeom>
          <a:noFill/>
          <a:ln>
            <a:noFill/>
          </a:ln>
        </p:spPr>
        <p:txBody>
          <a:bodyPr spcFirstLastPara="1" wrap="square" lIns="121900" tIns="121900" rIns="121900" bIns="121900" anchor="t" anchorCtr="0">
            <a:spAutoFit/>
          </a:bodyPr>
          <a:lstStyle/>
          <a:p>
            <a:r>
              <a:rPr lang="es-ES" sz="4000" b="1" dirty="0">
                <a:solidFill>
                  <a:srgbClr val="EFFF00"/>
                </a:solidFill>
                <a:latin typeface="Titillium Web"/>
                <a:ea typeface="Titillium Web"/>
                <a:cs typeface="Titillium Web"/>
                <a:sym typeface="Titillium Web"/>
              </a:rPr>
              <a:t>INTERFACES GRAFICAS</a:t>
            </a:r>
            <a:endParaRPr sz="4000" b="1" dirty="0">
              <a:solidFill>
                <a:srgbClr val="EFFF00"/>
              </a:solidFill>
              <a:latin typeface="Titillium Web"/>
              <a:ea typeface="Titillium Web"/>
              <a:cs typeface="Titillium Web"/>
              <a:sym typeface="Titillium Web"/>
            </a:endParaRPr>
          </a:p>
        </p:txBody>
      </p:sp>
      <p:sp>
        <p:nvSpPr>
          <p:cNvPr id="5" name="Google Shape;55;p15">
            <a:extLst>
              <a:ext uri="{FF2B5EF4-FFF2-40B4-BE49-F238E27FC236}">
                <a16:creationId xmlns:a16="http://schemas.microsoft.com/office/drawing/2014/main" id="{29E5EC9E-7B53-4F22-8F7F-C1DCCB29B6DE}"/>
              </a:ext>
            </a:extLst>
          </p:cNvPr>
          <p:cNvSpPr txBox="1"/>
          <p:nvPr/>
        </p:nvSpPr>
        <p:spPr>
          <a:xfrm>
            <a:off x="6901567" y="2082281"/>
            <a:ext cx="4088651" cy="861734"/>
          </a:xfrm>
          <a:prstGeom prst="rect">
            <a:avLst/>
          </a:prstGeom>
          <a:noFill/>
          <a:ln>
            <a:noFill/>
          </a:ln>
        </p:spPr>
        <p:txBody>
          <a:bodyPr spcFirstLastPara="1" wrap="square" lIns="121900" tIns="121900" rIns="121900" bIns="121900" anchor="t" anchorCtr="0">
            <a:spAutoFit/>
          </a:bodyPr>
          <a:lstStyle/>
          <a:p>
            <a:r>
              <a:rPr lang="es-ES" sz="4000" b="1" dirty="0">
                <a:solidFill>
                  <a:srgbClr val="EFFF00"/>
                </a:solidFill>
                <a:latin typeface="Titillium Web"/>
                <a:ea typeface="Titillium Web"/>
                <a:cs typeface="Titillium Web"/>
                <a:sym typeface="Titillium Web"/>
              </a:rPr>
              <a:t>Ciclo 2</a:t>
            </a:r>
            <a:endParaRPr sz="4000" b="1" dirty="0">
              <a:solidFill>
                <a:srgbClr val="EFFF00"/>
              </a:solidFill>
              <a:latin typeface="Titillium Web"/>
              <a:ea typeface="Titillium Web"/>
              <a:cs typeface="Titillium Web"/>
              <a:sym typeface="Titillium Web"/>
            </a:endParaRP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chor="ctr">
            <a:normAutofit/>
          </a:bodyPr>
          <a:lstStyle/>
          <a:p>
            <a:r>
              <a:rPr lang="es-CO" sz="4800"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6" name="Imagen 5">
            <a:extLst>
              <a:ext uri="{FF2B5EF4-FFF2-40B4-BE49-F238E27FC236}">
                <a16:creationId xmlns:a16="http://schemas.microsoft.com/office/drawing/2014/main" id="{08E609C6-5D5F-17B8-6738-94A67E53B871}"/>
              </a:ext>
            </a:extLst>
          </p:cNvPr>
          <p:cNvPicPr>
            <a:picLocks noChangeAspect="1"/>
          </p:cNvPicPr>
          <p:nvPr/>
        </p:nvPicPr>
        <p:blipFill>
          <a:blip r:embed="rId3"/>
          <a:stretch>
            <a:fillRect/>
          </a:stretch>
        </p:blipFill>
        <p:spPr>
          <a:xfrm>
            <a:off x="1185493" y="1250962"/>
            <a:ext cx="9821013" cy="4760067"/>
          </a:xfrm>
          <a:prstGeom prst="rect">
            <a:avLst/>
          </a:prstGeom>
        </p:spPr>
      </p:pic>
    </p:spTree>
    <p:extLst>
      <p:ext uri="{BB962C8B-B14F-4D97-AF65-F5344CB8AC3E}">
        <p14:creationId xmlns:p14="http://schemas.microsoft.com/office/powerpoint/2010/main" val="71711568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chor="ctr">
            <a:normAutofit/>
          </a:bodyPr>
          <a:lstStyle/>
          <a:p>
            <a:r>
              <a:rPr lang="es-CO" sz="4800"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7" name="Imagen 6">
            <a:extLst>
              <a:ext uri="{FF2B5EF4-FFF2-40B4-BE49-F238E27FC236}">
                <a16:creationId xmlns:a16="http://schemas.microsoft.com/office/drawing/2014/main" id="{BC59D34B-0B0D-DACF-80AC-73F283A10C48}"/>
              </a:ext>
            </a:extLst>
          </p:cNvPr>
          <p:cNvPicPr>
            <a:picLocks noChangeAspect="1"/>
          </p:cNvPicPr>
          <p:nvPr/>
        </p:nvPicPr>
        <p:blipFill>
          <a:blip r:embed="rId3"/>
          <a:stretch>
            <a:fillRect/>
          </a:stretch>
        </p:blipFill>
        <p:spPr>
          <a:xfrm>
            <a:off x="1292772" y="1228568"/>
            <a:ext cx="9974317" cy="4788606"/>
          </a:xfrm>
          <a:prstGeom prst="rect">
            <a:avLst/>
          </a:prstGeom>
        </p:spPr>
      </p:pic>
    </p:spTree>
    <p:extLst>
      <p:ext uri="{BB962C8B-B14F-4D97-AF65-F5344CB8AC3E}">
        <p14:creationId xmlns:p14="http://schemas.microsoft.com/office/powerpoint/2010/main" val="2228668561"/>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chor="ctr">
            <a:normAutofit/>
          </a:bodyPr>
          <a:lstStyle/>
          <a:p>
            <a:r>
              <a:rPr lang="es-CO" sz="4800"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6" name="Imagen 5">
            <a:extLst>
              <a:ext uri="{FF2B5EF4-FFF2-40B4-BE49-F238E27FC236}">
                <a16:creationId xmlns:a16="http://schemas.microsoft.com/office/drawing/2014/main" id="{E2CB2D93-8EF2-89B7-00FB-2D7E20A23F11}"/>
              </a:ext>
            </a:extLst>
          </p:cNvPr>
          <p:cNvPicPr>
            <a:picLocks noChangeAspect="1"/>
          </p:cNvPicPr>
          <p:nvPr/>
        </p:nvPicPr>
        <p:blipFill>
          <a:blip r:embed="rId3"/>
          <a:stretch>
            <a:fillRect/>
          </a:stretch>
        </p:blipFill>
        <p:spPr>
          <a:xfrm>
            <a:off x="1061545" y="1361295"/>
            <a:ext cx="9606455" cy="4649734"/>
          </a:xfrm>
          <a:prstGeom prst="rect">
            <a:avLst/>
          </a:prstGeom>
        </p:spPr>
      </p:pic>
    </p:spTree>
    <p:extLst>
      <p:ext uri="{BB962C8B-B14F-4D97-AF65-F5344CB8AC3E}">
        <p14:creationId xmlns:p14="http://schemas.microsoft.com/office/powerpoint/2010/main" val="167331708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78389"/>
          <a:stretch/>
        </p:blipFill>
        <p:spPr>
          <a:xfrm>
            <a:off x="0" y="1"/>
            <a:ext cx="10693829" cy="1299932"/>
          </a:xfrm>
          <a:prstGeom prst="rect">
            <a:avLst/>
          </a:prstGeom>
          <a:noFill/>
          <a:ln>
            <a:noFill/>
          </a:ln>
        </p:spPr>
      </p:pic>
      <p:sp>
        <p:nvSpPr>
          <p:cNvPr id="147" name="Google Shape;147;p23"/>
          <p:cNvSpPr txBox="1"/>
          <p:nvPr/>
        </p:nvSpPr>
        <p:spPr>
          <a:xfrm>
            <a:off x="1001016" y="2235183"/>
            <a:ext cx="10604000" cy="2232000"/>
          </a:xfrm>
          <a:prstGeom prst="rect">
            <a:avLst/>
          </a:prstGeom>
          <a:noFill/>
          <a:ln>
            <a:noFill/>
          </a:ln>
        </p:spPr>
        <p:txBody>
          <a:bodyPr spcFirstLastPara="1" wrap="square" lIns="121900" tIns="60933" rIns="121900" bIns="60933" anchor="t" anchorCtr="0">
            <a:normAutofit/>
          </a:bodyPr>
          <a:lstStyle/>
          <a:p>
            <a:pPr>
              <a:lnSpc>
                <a:spcPct val="90000"/>
              </a:lnSpc>
              <a:buClr>
                <a:srgbClr val="5700FF"/>
              </a:buClr>
              <a:buSzPts val="3200"/>
            </a:pPr>
            <a:r>
              <a:rPr lang="es" sz="4267" b="1">
                <a:solidFill>
                  <a:srgbClr val="5700FF"/>
                </a:solidFill>
                <a:latin typeface="Arial Black"/>
                <a:ea typeface="Arial Black"/>
                <a:cs typeface="Arial Black"/>
                <a:sym typeface="Arial Black"/>
              </a:rPr>
              <a:t>COMENCEMOS DESDE YA, </a:t>
            </a:r>
            <a:br>
              <a:rPr lang="es" sz="4267" b="1">
                <a:solidFill>
                  <a:srgbClr val="000000"/>
                </a:solidFill>
                <a:latin typeface="Arial Black"/>
                <a:ea typeface="Arial Black"/>
                <a:cs typeface="Arial Black"/>
                <a:sym typeface="Arial Black"/>
              </a:rPr>
            </a:br>
            <a:r>
              <a:rPr lang="es" sz="5333" b="1">
                <a:solidFill>
                  <a:srgbClr val="FF00C1"/>
                </a:solidFill>
                <a:latin typeface="Arial Black"/>
                <a:ea typeface="Arial Black"/>
                <a:cs typeface="Arial Black"/>
                <a:sym typeface="Arial Black"/>
              </a:rPr>
              <a:t>A VIVIR LOS HECHOS </a:t>
            </a:r>
            <a:br>
              <a:rPr lang="es" sz="5333" b="1">
                <a:solidFill>
                  <a:srgbClr val="FF00C1"/>
                </a:solidFill>
                <a:latin typeface="Arial Black"/>
                <a:ea typeface="Arial Black"/>
                <a:cs typeface="Arial Black"/>
                <a:sym typeface="Arial Black"/>
              </a:rPr>
            </a:br>
            <a:r>
              <a:rPr lang="es" sz="5333" b="1">
                <a:solidFill>
                  <a:srgbClr val="FF00C1"/>
                </a:solidFill>
                <a:latin typeface="Arial Black"/>
                <a:ea typeface="Arial Black"/>
                <a:cs typeface="Arial Black"/>
                <a:sym typeface="Arial Black"/>
              </a:rPr>
              <a:t>QUE CONECTAN.</a:t>
            </a:r>
            <a:endParaRPr sz="4267" b="1">
              <a:solidFill>
                <a:srgbClr val="FF00C1"/>
              </a:solidFill>
              <a:latin typeface="Arial Black"/>
              <a:ea typeface="Arial Black"/>
              <a:cs typeface="Arial Black"/>
              <a:sym typeface="Arial Black"/>
            </a:endParaRPr>
          </a:p>
        </p:txBody>
      </p:sp>
      <p:pic>
        <p:nvPicPr>
          <p:cNvPr id="148" name="Google Shape;148;p23"/>
          <p:cNvPicPr preferRelativeResize="0"/>
          <p:nvPr/>
        </p:nvPicPr>
        <p:blipFill rotWithShape="1">
          <a:blip r:embed="rId4">
            <a:alphaModFix/>
          </a:blip>
          <a:srcRect/>
          <a:stretch/>
        </p:blipFill>
        <p:spPr>
          <a:xfrm>
            <a:off x="1051668" y="4841267"/>
            <a:ext cx="4687529" cy="892867"/>
          </a:xfrm>
          <a:prstGeom prst="rect">
            <a:avLst/>
          </a:prstGeom>
          <a:noFill/>
          <a:ln>
            <a:noFill/>
          </a:ln>
        </p:spPr>
      </p:pic>
      <p:pic>
        <p:nvPicPr>
          <p:cNvPr id="149" name="Google Shape;149;p23" descr="Forma&#10;&#10;Descripción generada automáticamente con confianza media"/>
          <p:cNvPicPr preferRelativeResize="0"/>
          <p:nvPr/>
        </p:nvPicPr>
        <p:blipFill rotWithShape="1">
          <a:blip r:embed="rId5">
            <a:alphaModFix/>
          </a:blip>
          <a:srcRect/>
          <a:stretch/>
        </p:blipFill>
        <p:spPr>
          <a:xfrm>
            <a:off x="6284102" y="4703432"/>
            <a:ext cx="3639605" cy="1168533"/>
          </a:xfrm>
          <a:prstGeom prst="rect">
            <a:avLst/>
          </a:prstGeom>
          <a:noFill/>
          <a:ln>
            <a:noFill/>
          </a:ln>
        </p:spPr>
      </p:pic>
      <p:sp>
        <p:nvSpPr>
          <p:cNvPr id="6" name="1 Rectángulo">
            <a:extLst>
              <a:ext uri="{FF2B5EF4-FFF2-40B4-BE49-F238E27FC236}">
                <a16:creationId xmlns:a16="http://schemas.microsoft.com/office/drawing/2014/main" id="{AEB99B75-8029-4427-BDA0-B9E6CB314726}"/>
              </a:ext>
            </a:extLst>
          </p:cNvPr>
          <p:cNvSpPr/>
          <p:nvPr/>
        </p:nvSpPr>
        <p:spPr>
          <a:xfrm>
            <a:off x="0" y="6515760"/>
            <a:ext cx="12192000" cy="342240"/>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400" dirty="0"/>
          </a:p>
        </p:txBody>
      </p:sp>
      <p:sp>
        <p:nvSpPr>
          <p:cNvPr id="7" name="1 Rectángulo">
            <a:extLst>
              <a:ext uri="{FF2B5EF4-FFF2-40B4-BE49-F238E27FC236}">
                <a16:creationId xmlns:a16="http://schemas.microsoft.com/office/drawing/2014/main" id="{268B52D2-E969-44B3-ADE8-9F389DA01367}"/>
              </a:ext>
            </a:extLst>
          </p:cNvPr>
          <p:cNvSpPr/>
          <p:nvPr/>
        </p:nvSpPr>
        <p:spPr>
          <a:xfrm>
            <a:off x="0" y="-17417"/>
            <a:ext cx="12192000" cy="342240"/>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400" dirty="0"/>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455019" y="271685"/>
            <a:ext cx="8703076" cy="1346059"/>
          </a:xfrm>
        </p:spPr>
        <p:txBody>
          <a:bodyPr>
            <a:normAutofit/>
          </a:bodyPr>
          <a:lstStyle/>
          <a:p>
            <a:r>
              <a:rPr lang="es-CO" dirty="0"/>
              <a:t>JAVA SWING</a:t>
            </a:r>
          </a:p>
        </p:txBody>
      </p:sp>
      <p:sp>
        <p:nvSpPr>
          <p:cNvPr id="3" name="Subtítulo 2">
            <a:extLst>
              <a:ext uri="{FF2B5EF4-FFF2-40B4-BE49-F238E27FC236}">
                <a16:creationId xmlns:a16="http://schemas.microsoft.com/office/drawing/2014/main" id="{159BC800-6A08-499B-8891-9DAB13663E0B}"/>
              </a:ext>
            </a:extLst>
          </p:cNvPr>
          <p:cNvSpPr>
            <a:spLocks noGrp="1"/>
          </p:cNvSpPr>
          <p:nvPr>
            <p:ph type="subTitle" idx="1"/>
          </p:nvPr>
        </p:nvSpPr>
        <p:spPr>
          <a:xfrm>
            <a:off x="393474" y="1617743"/>
            <a:ext cx="11294029" cy="4268049"/>
          </a:xfrm>
        </p:spPr>
        <p:txBody>
          <a:bodyPr>
            <a:normAutofit/>
          </a:bodyPr>
          <a:lstStyle/>
          <a:p>
            <a:pPr marL="342900" indent="-342900" algn="l">
              <a:buFont typeface="Arial" panose="020B0604020202020204" pitchFamily="34" charset="0"/>
              <a:buChar char="•"/>
            </a:pPr>
            <a:r>
              <a:rPr lang="es-ES" dirty="0"/>
              <a:t>Swing es una </a:t>
            </a:r>
            <a:r>
              <a:rPr lang="es-ES" b="1" dirty="0"/>
              <a:t>API</a:t>
            </a:r>
            <a:r>
              <a:rPr lang="es-ES" dirty="0"/>
              <a:t> (</a:t>
            </a:r>
            <a:r>
              <a:rPr lang="es-ES" dirty="0" err="1"/>
              <a:t>Application</a:t>
            </a:r>
            <a:r>
              <a:rPr lang="es-ES" dirty="0"/>
              <a:t> </a:t>
            </a:r>
            <a:r>
              <a:rPr lang="es-ES" dirty="0" err="1"/>
              <a:t>Programming</a:t>
            </a:r>
            <a:r>
              <a:rPr lang="es-ES" dirty="0"/>
              <a:t> Interface) usada para la construcción de interfaces gráficas de usuario o </a:t>
            </a:r>
            <a:r>
              <a:rPr lang="es-ES" b="1" dirty="0"/>
              <a:t>GUI</a:t>
            </a:r>
            <a:r>
              <a:rPr lang="es-ES" dirty="0"/>
              <a:t> (del inglés </a:t>
            </a:r>
            <a:r>
              <a:rPr lang="es-ES" dirty="0" err="1"/>
              <a:t>Graphical</a:t>
            </a:r>
            <a:r>
              <a:rPr lang="es-ES" dirty="0"/>
              <a:t> </a:t>
            </a:r>
            <a:r>
              <a:rPr lang="es-ES" dirty="0" err="1"/>
              <a:t>User</a:t>
            </a:r>
            <a:r>
              <a:rPr lang="es-ES" dirty="0"/>
              <a:t> Interface). Las </a:t>
            </a:r>
            <a:r>
              <a:rPr lang="es-ES" b="1" dirty="0"/>
              <a:t>GUI</a:t>
            </a:r>
            <a:r>
              <a:rPr lang="es-ES" dirty="0"/>
              <a:t> creadas con Swing son independientes de la plataforma. Es decir, una vez se construye dicha interfaz gráfica, esta se puede ejecutar de la misma forma en sistemas operativos diferentes, tales como Windows, macOS o en una distribución de Linux. Además, su comportamiento y aspecto visual es similar en todas estas plataformas. Esto, nos permitirá crear con una sola base de código aplicaciones para los sistemas operativos de escritorio más usados. </a:t>
            </a:r>
          </a:p>
          <a:p>
            <a:pPr marL="342900" indent="-342900" algn="l">
              <a:buFont typeface="Arial" panose="020B0604020202020204" pitchFamily="34" charset="0"/>
              <a:buChar char="•"/>
            </a:pPr>
            <a:r>
              <a:rPr lang="es-ES" dirty="0"/>
              <a:t>Si bien Swing es una API muy extensa, en la presente lectura nos ocuparemos sólo de los aspectos básicos necesarios para crear interfaces </a:t>
            </a:r>
            <a:r>
              <a:rPr lang="es-ES" dirty="0" err="1"/>
              <a:t>gráficasrápidamente</a:t>
            </a:r>
            <a:endParaRPr lang="es-CO" dirty="0"/>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Tree>
    <p:extLst>
      <p:ext uri="{BB962C8B-B14F-4D97-AF65-F5344CB8AC3E}">
        <p14:creationId xmlns:p14="http://schemas.microsoft.com/office/powerpoint/2010/main" val="94408979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ormAutofit fontScale="90000"/>
          </a:bodyPr>
          <a:lstStyle/>
          <a:p>
            <a:r>
              <a:rPr lang="es-CO" dirty="0"/>
              <a:t>CREANDO UNA APLICACIÓN CON SWING</a:t>
            </a:r>
          </a:p>
        </p:txBody>
      </p:sp>
      <p:sp>
        <p:nvSpPr>
          <p:cNvPr id="3" name="Subtítulo 2">
            <a:extLst>
              <a:ext uri="{FF2B5EF4-FFF2-40B4-BE49-F238E27FC236}">
                <a16:creationId xmlns:a16="http://schemas.microsoft.com/office/drawing/2014/main" id="{159BC800-6A08-499B-8891-9DAB13663E0B}"/>
              </a:ext>
            </a:extLst>
          </p:cNvPr>
          <p:cNvSpPr>
            <a:spLocks noGrp="1"/>
          </p:cNvSpPr>
          <p:nvPr>
            <p:ph type="subTitle" idx="1"/>
          </p:nvPr>
        </p:nvSpPr>
        <p:spPr>
          <a:xfrm>
            <a:off x="361943" y="1823479"/>
            <a:ext cx="10529529" cy="3813282"/>
          </a:xfrm>
        </p:spPr>
        <p:txBody>
          <a:bodyPr>
            <a:normAutofit/>
          </a:bodyPr>
          <a:lstStyle/>
          <a:p>
            <a:pPr marL="342900" indent="-342900" algn="l">
              <a:buFont typeface="Arial" panose="020B0604020202020204" pitchFamily="34" charset="0"/>
              <a:buChar char="•"/>
            </a:pPr>
            <a:r>
              <a:rPr lang="es-ES" dirty="0"/>
              <a:t>Para crear una aplicación con interfaz gráfica, lo primero que debemos hacer es crear un proyecto. Bastará con un proyecto tipo Java </a:t>
            </a:r>
            <a:r>
              <a:rPr lang="es-ES" dirty="0" err="1"/>
              <a:t>Application</a:t>
            </a:r>
            <a:r>
              <a:rPr lang="es-ES" dirty="0"/>
              <a:t>, al cual llamaremos </a:t>
            </a:r>
            <a:r>
              <a:rPr lang="es-ES" dirty="0" err="1"/>
              <a:t>CalculadoraBasica</a:t>
            </a:r>
            <a:r>
              <a:rPr lang="es-ES" dirty="0"/>
              <a:t>.</a:t>
            </a:r>
          </a:p>
          <a:p>
            <a:pPr marL="342900" indent="-342900" algn="l">
              <a:buFont typeface="Arial" panose="020B0604020202020204" pitchFamily="34" charset="0"/>
              <a:buChar char="•"/>
            </a:pPr>
            <a:r>
              <a:rPr lang="es-ES" dirty="0"/>
              <a:t>La primera diferencia que encontraremos respecto a </a:t>
            </a:r>
            <a:r>
              <a:rPr lang="es-ES" dirty="0" err="1"/>
              <a:t>lasaplicaciones</a:t>
            </a:r>
            <a:r>
              <a:rPr lang="es-ES" dirty="0"/>
              <a:t> de consola, es que acá no es necesario crear una clase principal y mucho menos un método </a:t>
            </a:r>
            <a:r>
              <a:rPr lang="es-ES" dirty="0" err="1"/>
              <a:t>main</a:t>
            </a:r>
            <a:r>
              <a:rPr lang="es-ES" dirty="0"/>
              <a:t>(), ya que </a:t>
            </a:r>
            <a:r>
              <a:rPr lang="es-ES" dirty="0" err="1"/>
              <a:t>elformulario</a:t>
            </a:r>
            <a:r>
              <a:rPr lang="es-ES" dirty="0"/>
              <a:t> (o ventana) que crearemos hará las veces de punto de partida de la aplicación.</a:t>
            </a:r>
            <a:endParaRPr lang="es-CO" dirty="0"/>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Tree>
    <p:extLst>
      <p:ext uri="{BB962C8B-B14F-4D97-AF65-F5344CB8AC3E}">
        <p14:creationId xmlns:p14="http://schemas.microsoft.com/office/powerpoint/2010/main" val="42427716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ormAutofit fontScale="90000"/>
          </a:bodyPr>
          <a:lstStyle/>
          <a:p>
            <a:r>
              <a:rPr lang="es-CO"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7" name="Subtítulo 6">
            <a:extLst>
              <a:ext uri="{FF2B5EF4-FFF2-40B4-BE49-F238E27FC236}">
                <a16:creationId xmlns:a16="http://schemas.microsoft.com/office/drawing/2014/main" id="{B965D81D-52B4-7F80-D986-D8DD87A4E60A}"/>
              </a:ext>
            </a:extLst>
          </p:cNvPr>
          <p:cNvSpPr>
            <a:spLocks noGrp="1"/>
          </p:cNvSpPr>
          <p:nvPr>
            <p:ph type="subTitle" idx="1"/>
          </p:nvPr>
        </p:nvSpPr>
        <p:spPr/>
        <p:txBody>
          <a:bodyPr/>
          <a:lstStyle/>
          <a:p>
            <a:endParaRPr lang="es-CO"/>
          </a:p>
        </p:txBody>
      </p:sp>
      <p:pic>
        <p:nvPicPr>
          <p:cNvPr id="9" name="Imagen 8">
            <a:extLst>
              <a:ext uri="{FF2B5EF4-FFF2-40B4-BE49-F238E27FC236}">
                <a16:creationId xmlns:a16="http://schemas.microsoft.com/office/drawing/2014/main" id="{CFAFC130-A167-CDDA-87F1-7F35C27BDDB3}"/>
              </a:ext>
            </a:extLst>
          </p:cNvPr>
          <p:cNvPicPr>
            <a:picLocks noChangeAspect="1"/>
          </p:cNvPicPr>
          <p:nvPr/>
        </p:nvPicPr>
        <p:blipFill>
          <a:blip r:embed="rId3"/>
          <a:stretch>
            <a:fillRect/>
          </a:stretch>
        </p:blipFill>
        <p:spPr>
          <a:xfrm>
            <a:off x="262758" y="1847704"/>
            <a:ext cx="11039862" cy="3162591"/>
          </a:xfrm>
          <a:prstGeom prst="rect">
            <a:avLst/>
          </a:prstGeom>
        </p:spPr>
      </p:pic>
    </p:spTree>
    <p:extLst>
      <p:ext uri="{BB962C8B-B14F-4D97-AF65-F5344CB8AC3E}">
        <p14:creationId xmlns:p14="http://schemas.microsoft.com/office/powerpoint/2010/main" val="190518839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ormAutofit fontScale="90000"/>
          </a:bodyPr>
          <a:lstStyle/>
          <a:p>
            <a:r>
              <a:rPr lang="es-CO"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7" name="Subtítulo 6">
            <a:extLst>
              <a:ext uri="{FF2B5EF4-FFF2-40B4-BE49-F238E27FC236}">
                <a16:creationId xmlns:a16="http://schemas.microsoft.com/office/drawing/2014/main" id="{B965D81D-52B4-7F80-D986-D8DD87A4E60A}"/>
              </a:ext>
            </a:extLst>
          </p:cNvPr>
          <p:cNvSpPr>
            <a:spLocks noGrp="1"/>
          </p:cNvSpPr>
          <p:nvPr>
            <p:ph type="subTitle" idx="1"/>
          </p:nvPr>
        </p:nvSpPr>
        <p:spPr>
          <a:xfrm>
            <a:off x="5402317" y="1980242"/>
            <a:ext cx="5559973" cy="3810958"/>
          </a:xfrm>
        </p:spPr>
        <p:txBody>
          <a:bodyPr>
            <a:normAutofit/>
          </a:bodyPr>
          <a:lstStyle/>
          <a:p>
            <a:pPr marL="342900" indent="-342900" algn="l">
              <a:buFont typeface="Arial" panose="020B0604020202020204" pitchFamily="34" charset="0"/>
              <a:buChar char="•"/>
            </a:pPr>
            <a:r>
              <a:rPr lang="es-ES" dirty="0"/>
              <a:t>Creamos 2 nuevos paquetes 1ero llamado </a:t>
            </a:r>
            <a:r>
              <a:rPr lang="es-ES" b="1" dirty="0"/>
              <a:t>vista</a:t>
            </a:r>
            <a:r>
              <a:rPr lang="es-ES" dirty="0"/>
              <a:t> y el 2do llamado </a:t>
            </a:r>
            <a:r>
              <a:rPr lang="es-ES" b="1" dirty="0"/>
              <a:t>controlador</a:t>
            </a:r>
          </a:p>
          <a:p>
            <a:pPr marL="342900" indent="-342900" algn="l">
              <a:buFont typeface="Arial" panose="020B0604020202020204" pitchFamily="34" charset="0"/>
              <a:buChar char="•"/>
            </a:pPr>
            <a:r>
              <a:rPr lang="es-ES" dirty="0"/>
              <a:t>Este diseño de carpetas se basa en una arquitectura  llamada MVC (Modelo Vista Controlador).</a:t>
            </a:r>
          </a:p>
          <a:p>
            <a:pPr marL="342900" indent="-342900" algn="l">
              <a:buFont typeface="Arial" panose="020B0604020202020204" pitchFamily="34" charset="0"/>
              <a:buChar char="•"/>
            </a:pPr>
            <a:r>
              <a:rPr lang="es-ES" dirty="0"/>
              <a:t>En las vistas </a:t>
            </a:r>
            <a:r>
              <a:rPr lang="es-ES" dirty="0" err="1"/>
              <a:t>iran</a:t>
            </a:r>
            <a:r>
              <a:rPr lang="es-ES" dirty="0"/>
              <a:t> las interfaces graficas y en los controladores el código que manipulan dichas vistas.</a:t>
            </a:r>
            <a:endParaRPr lang="es-CO" dirty="0"/>
          </a:p>
        </p:txBody>
      </p:sp>
      <p:pic>
        <p:nvPicPr>
          <p:cNvPr id="6" name="Imagen 5">
            <a:extLst>
              <a:ext uri="{FF2B5EF4-FFF2-40B4-BE49-F238E27FC236}">
                <a16:creationId xmlns:a16="http://schemas.microsoft.com/office/drawing/2014/main" id="{B65831A6-2C9F-3DA1-8D4E-2481D8CE3FE6}"/>
              </a:ext>
            </a:extLst>
          </p:cNvPr>
          <p:cNvPicPr>
            <a:picLocks noChangeAspect="1"/>
          </p:cNvPicPr>
          <p:nvPr/>
        </p:nvPicPr>
        <p:blipFill>
          <a:blip r:embed="rId3"/>
          <a:stretch>
            <a:fillRect/>
          </a:stretch>
        </p:blipFill>
        <p:spPr>
          <a:xfrm>
            <a:off x="278687" y="1980242"/>
            <a:ext cx="4952795" cy="2551440"/>
          </a:xfrm>
          <a:prstGeom prst="rect">
            <a:avLst/>
          </a:prstGeom>
        </p:spPr>
      </p:pic>
    </p:spTree>
    <p:extLst>
      <p:ext uri="{BB962C8B-B14F-4D97-AF65-F5344CB8AC3E}">
        <p14:creationId xmlns:p14="http://schemas.microsoft.com/office/powerpoint/2010/main" val="26389415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ormAutofit fontScale="90000"/>
          </a:bodyPr>
          <a:lstStyle/>
          <a:p>
            <a:r>
              <a:rPr lang="es-CO"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10" name="Imagen 9">
            <a:extLst>
              <a:ext uri="{FF2B5EF4-FFF2-40B4-BE49-F238E27FC236}">
                <a16:creationId xmlns:a16="http://schemas.microsoft.com/office/drawing/2014/main" id="{9BDC3F06-15C3-2D90-7A72-2F2003037254}"/>
              </a:ext>
            </a:extLst>
          </p:cNvPr>
          <p:cNvPicPr>
            <a:picLocks noChangeAspect="1"/>
          </p:cNvPicPr>
          <p:nvPr/>
        </p:nvPicPr>
        <p:blipFill>
          <a:blip r:embed="rId3"/>
          <a:stretch>
            <a:fillRect/>
          </a:stretch>
        </p:blipFill>
        <p:spPr>
          <a:xfrm>
            <a:off x="1082566" y="1600200"/>
            <a:ext cx="10026868" cy="4510169"/>
          </a:xfrm>
          <a:prstGeom prst="rect">
            <a:avLst/>
          </a:prstGeom>
        </p:spPr>
      </p:pic>
    </p:spTree>
    <p:extLst>
      <p:ext uri="{BB962C8B-B14F-4D97-AF65-F5344CB8AC3E}">
        <p14:creationId xmlns:p14="http://schemas.microsoft.com/office/powerpoint/2010/main" val="4624613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chor="ctr">
            <a:normAutofit/>
          </a:bodyPr>
          <a:lstStyle/>
          <a:p>
            <a:r>
              <a:rPr lang="es-CO" sz="4800"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6" name="Imagen 5">
            <a:extLst>
              <a:ext uri="{FF2B5EF4-FFF2-40B4-BE49-F238E27FC236}">
                <a16:creationId xmlns:a16="http://schemas.microsoft.com/office/drawing/2014/main" id="{E223227C-FF88-1364-C7A6-FF1A4DB86000}"/>
              </a:ext>
            </a:extLst>
          </p:cNvPr>
          <p:cNvPicPr>
            <a:picLocks noChangeAspect="1"/>
          </p:cNvPicPr>
          <p:nvPr/>
        </p:nvPicPr>
        <p:blipFill>
          <a:blip r:embed="rId3"/>
          <a:stretch>
            <a:fillRect/>
          </a:stretch>
        </p:blipFill>
        <p:spPr>
          <a:xfrm>
            <a:off x="1292772" y="1239881"/>
            <a:ext cx="8969758" cy="4771148"/>
          </a:xfrm>
          <a:prstGeom prst="rect">
            <a:avLst/>
          </a:prstGeom>
        </p:spPr>
      </p:pic>
    </p:spTree>
    <p:extLst>
      <p:ext uri="{BB962C8B-B14F-4D97-AF65-F5344CB8AC3E}">
        <p14:creationId xmlns:p14="http://schemas.microsoft.com/office/powerpoint/2010/main" val="725639919"/>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16D8B-93E1-46DF-9B3A-129701933AEC}"/>
              </a:ext>
            </a:extLst>
          </p:cNvPr>
          <p:cNvSpPr>
            <a:spLocks noGrp="1"/>
          </p:cNvSpPr>
          <p:nvPr>
            <p:ph type="ctrTitle"/>
          </p:nvPr>
        </p:nvSpPr>
        <p:spPr>
          <a:xfrm>
            <a:off x="168166" y="271685"/>
            <a:ext cx="11792606" cy="1346059"/>
          </a:xfrm>
        </p:spPr>
        <p:txBody>
          <a:bodyPr anchor="ctr">
            <a:normAutofit/>
          </a:bodyPr>
          <a:lstStyle/>
          <a:p>
            <a:r>
              <a:rPr lang="es-CO" sz="4800" dirty="0"/>
              <a:t>CREANDO UNA APLICACIÓN CON SWING</a:t>
            </a:r>
          </a:p>
        </p:txBody>
      </p:sp>
      <p:pic>
        <p:nvPicPr>
          <p:cNvPr id="4" name="Imagen 3">
            <a:extLst>
              <a:ext uri="{FF2B5EF4-FFF2-40B4-BE49-F238E27FC236}">
                <a16:creationId xmlns:a16="http://schemas.microsoft.com/office/drawing/2014/main" id="{73A62CB9-D407-45F7-AF33-FEBE4BDF6135}"/>
              </a:ext>
            </a:extLst>
          </p:cNvPr>
          <p:cNvPicPr>
            <a:picLocks noChangeAspect="1"/>
          </p:cNvPicPr>
          <p:nvPr/>
        </p:nvPicPr>
        <p:blipFill>
          <a:blip r:embed="rId2"/>
          <a:stretch>
            <a:fillRect/>
          </a:stretch>
        </p:blipFill>
        <p:spPr>
          <a:xfrm>
            <a:off x="0" y="6011029"/>
            <a:ext cx="12192000" cy="846971"/>
          </a:xfrm>
          <a:prstGeom prst="rect">
            <a:avLst/>
          </a:prstGeom>
        </p:spPr>
      </p:pic>
      <p:sp>
        <p:nvSpPr>
          <p:cNvPr id="5" name="1 Rectángulo">
            <a:extLst>
              <a:ext uri="{FF2B5EF4-FFF2-40B4-BE49-F238E27FC236}">
                <a16:creationId xmlns:a16="http://schemas.microsoft.com/office/drawing/2014/main" id="{1F4C6DEA-E777-48B5-BB7D-F1124E048892}"/>
              </a:ext>
            </a:extLst>
          </p:cNvPr>
          <p:cNvSpPr/>
          <p:nvPr/>
        </p:nvSpPr>
        <p:spPr>
          <a:xfrm>
            <a:off x="0" y="-13064"/>
            <a:ext cx="12192000" cy="382197"/>
          </a:xfrm>
          <a:prstGeom prst="rect">
            <a:avLst/>
          </a:prstGeom>
          <a:solidFill>
            <a:srgbClr val="4C63A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CO" sz="1050" dirty="0"/>
          </a:p>
        </p:txBody>
      </p:sp>
      <p:sp>
        <p:nvSpPr>
          <p:cNvPr id="8" name="Subtítulo 7">
            <a:extLst>
              <a:ext uri="{FF2B5EF4-FFF2-40B4-BE49-F238E27FC236}">
                <a16:creationId xmlns:a16="http://schemas.microsoft.com/office/drawing/2014/main" id="{2BB1DDE2-70E2-674B-0691-6EE8B3CE7C3F}"/>
              </a:ext>
            </a:extLst>
          </p:cNvPr>
          <p:cNvSpPr>
            <a:spLocks noGrp="1"/>
          </p:cNvSpPr>
          <p:nvPr>
            <p:ph type="subTitle" idx="1"/>
          </p:nvPr>
        </p:nvSpPr>
        <p:spPr/>
        <p:txBody>
          <a:bodyPr/>
          <a:lstStyle/>
          <a:p>
            <a:endParaRPr lang="es-CO"/>
          </a:p>
        </p:txBody>
      </p:sp>
      <p:pic>
        <p:nvPicPr>
          <p:cNvPr id="7" name="Imagen 6">
            <a:extLst>
              <a:ext uri="{FF2B5EF4-FFF2-40B4-BE49-F238E27FC236}">
                <a16:creationId xmlns:a16="http://schemas.microsoft.com/office/drawing/2014/main" id="{B27DAF90-5143-5DA8-1F59-6040349C96E0}"/>
              </a:ext>
            </a:extLst>
          </p:cNvPr>
          <p:cNvPicPr>
            <a:picLocks noChangeAspect="1"/>
          </p:cNvPicPr>
          <p:nvPr/>
        </p:nvPicPr>
        <p:blipFill>
          <a:blip r:embed="rId3"/>
          <a:stretch>
            <a:fillRect/>
          </a:stretch>
        </p:blipFill>
        <p:spPr>
          <a:xfrm>
            <a:off x="1323116" y="1339746"/>
            <a:ext cx="9482706" cy="4650383"/>
          </a:xfrm>
          <a:prstGeom prst="rect">
            <a:avLst/>
          </a:prstGeom>
        </p:spPr>
      </p:pic>
    </p:spTree>
    <p:extLst>
      <p:ext uri="{BB962C8B-B14F-4D97-AF65-F5344CB8AC3E}">
        <p14:creationId xmlns:p14="http://schemas.microsoft.com/office/powerpoint/2010/main" val="2778128830"/>
      </p:ext>
    </p:extLst>
  </p:cSld>
  <p:clrMapOvr>
    <a:masterClrMapping/>
  </p:clrMapOvr>
  <p:transition spd="slow">
    <p:cove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10251</TotalTime>
  <Words>323</Words>
  <Application>Microsoft Office PowerPoint</Application>
  <PresentationFormat>Panorámica</PresentationFormat>
  <Paragraphs>20</Paragraphs>
  <Slides>12</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Arial Black</vt:lpstr>
      <vt:lpstr>Calibri</vt:lpstr>
      <vt:lpstr>Calibri Light</vt:lpstr>
      <vt:lpstr>Titillium Web</vt:lpstr>
      <vt:lpstr>Tema de Office</vt:lpstr>
      <vt:lpstr>Presentación de PowerPoint</vt:lpstr>
      <vt:lpstr>Presentación de PowerPoint</vt:lpstr>
      <vt:lpstr>JAVA SWING</vt:lpstr>
      <vt:lpstr>CREANDO UNA APLICACIÓN CON SWING</vt:lpstr>
      <vt:lpstr>CREANDO UNA APLICACIÓN CON SWING</vt:lpstr>
      <vt:lpstr>CREANDO UNA APLICACIÓN CON SWING</vt:lpstr>
      <vt:lpstr>CREANDO UNA APLICACIÓN CON SWING</vt:lpstr>
      <vt:lpstr>CREANDO UNA APLICACIÓN CON SWING</vt:lpstr>
      <vt:lpstr>CREANDO UNA APLICACIÓN CON SWING</vt:lpstr>
      <vt:lpstr>CREANDO UNA APLICACIÓN CON SWING</vt:lpstr>
      <vt:lpstr>CREANDO UNA APLICACIÓN CON SWING</vt:lpstr>
      <vt:lpstr>CREANDO UNA APLICACIÓN CON SWING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Adrian Marino</dc:creator>
  <cp:lastModifiedBy>Adrian Marino</cp:lastModifiedBy>
  <cp:revision>311</cp:revision>
  <dcterms:created xsi:type="dcterms:W3CDTF">2022-04-26T01:18:21Z</dcterms:created>
  <dcterms:modified xsi:type="dcterms:W3CDTF">2022-07-24T21:57:39Z</dcterms:modified>
</cp:coreProperties>
</file>